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  <p:sldMasterId id="2147483662" r:id="rId4"/>
  </p:sldMasterIdLst>
  <p:notesMasterIdLst>
    <p:notesMasterId r:id="rId2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67" r:id="rId17"/>
    <p:sldId id="269" r:id="rId18"/>
    <p:sldId id="268" r:id="rId19"/>
    <p:sldId id="271" r:id="rId20"/>
    <p:sldId id="272" r:id="rId21"/>
    <p:sldId id="273" r:id="rId22"/>
    <p:sldId id="274" r:id="rId23"/>
    <p:sldId id="275" r:id="rId24"/>
  </p:sldIdLst>
  <p:sldSz cx="24384000" cy="13716000"/>
  <p:notesSz cx="6858000" cy="9144000"/>
  <p:custDataLst>
    <p:tags r:id="rId2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747775"/>
          </p15:clr>
        </p15:guide>
        <p15:guide id="2" pos="292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00"/>
        <p:guide pos="292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gs" Target="tags/tag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2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竖排标题与文本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2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39" name="Shape 37"/>
          <p:cNvSpPr txBox="1"/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41" name="Shape 39"/>
          <p:cNvSpPr txBox="1"/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  <a:defRPr sz="3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Shape 3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" name="Shape 4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" name="Shape 5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74.png"/><Relationship Id="rId7" Type="http://schemas.openxmlformats.org/officeDocument/2006/relationships/image" Target="../media/image73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31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34.png"/><Relationship Id="rId1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6" Type="http://schemas.openxmlformats.org/officeDocument/2006/relationships/image" Target="../media/image8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86.png"/><Relationship Id="rId1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93.png"/><Relationship Id="rId7" Type="http://schemas.openxmlformats.org/officeDocument/2006/relationships/image" Target="../media/image92.png"/><Relationship Id="rId6" Type="http://schemas.openxmlformats.org/officeDocument/2006/relationships/image" Target="../media/image9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6" Type="http://schemas.openxmlformats.org/officeDocument/2006/relationships/image" Target="../media/image9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31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34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png"/><Relationship Id="rId8" Type="http://schemas.openxmlformats.org/officeDocument/2006/relationships/image" Target="../media/image100.png"/><Relationship Id="rId7" Type="http://schemas.openxmlformats.org/officeDocument/2006/relationships/image" Target="../media/image99.png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103.png"/><Relationship Id="rId10" Type="http://schemas.openxmlformats.org/officeDocument/2006/relationships/image" Target="../media/image102.pn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32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48.png"/><Relationship Id="rId1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63.png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31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34.png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0400" y="7518400"/>
            <a:ext cx="2578100" cy="2463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247100" y="2540000"/>
            <a:ext cx="2844800" cy="2844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431000" y="10452100"/>
            <a:ext cx="5245100" cy="52451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12800" y="-749300"/>
            <a:ext cx="5105400" cy="50927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16300" y="-1993900"/>
            <a:ext cx="17614900" cy="17614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755593" y="8434557"/>
            <a:ext cx="3406213" cy="769716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2021800" y="838200"/>
            <a:ext cx="1358900" cy="1358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9392900" y="952500"/>
            <a:ext cx="482600" cy="4826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229100" y="12319000"/>
            <a:ext cx="406400" cy="4064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2" name="AutoShape 12"/>
          <p:cNvSpPr/>
          <p:nvPr/>
        </p:nvSpPr>
        <p:spPr>
          <a:xfrm>
            <a:off x="3238500" y="4430712"/>
            <a:ext cx="18440400" cy="162877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11625" b="0" i="0" u="none" strike="noStrike">
                <a:solidFill>
                  <a:srgbClr val="FFFFFF"/>
                </a:solidFill>
                <a:latin typeface="OPPOSans-B"/>
              </a:rPr>
              <a:t>树莓派智能陪伴型机械臂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9729153" y="7999095"/>
            <a:ext cx="5457825" cy="508635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200000"/>
              </a:lnSpc>
              <a:defRPr/>
            </a:pPr>
            <a:r>
              <a:rPr lang="en-US" sz="4200" b="0" i="0" u="none" strike="noStrike">
                <a:solidFill>
                  <a:srgbClr val="FFFFFF"/>
                </a:solidFill>
                <a:latin typeface="OPPOSans-B"/>
              </a:rPr>
              <a:t>第七组</a:t>
            </a:r>
            <a:endParaRPr lang="en-US" sz="1100"/>
          </a:p>
          <a:p>
            <a:pPr indent="0" algn="ctr">
              <a:lnSpc>
                <a:spcPct val="200000"/>
              </a:lnSpc>
            </a:pPr>
            <a:r>
              <a:rPr lang="en-US" sz="4200" b="0" i="0" u="none" strike="noStrike">
                <a:solidFill>
                  <a:srgbClr val="FFFFFF"/>
                </a:solidFill>
                <a:latin typeface="OPPOSans-B"/>
              </a:rPr>
              <a:t>王珂 刘思颖</a:t>
            </a:r>
            <a:endParaRPr lang="en-US" sz="4200" b="0" i="0" u="none" strike="noStrike">
              <a:solidFill>
                <a:srgbClr val="FFFFFF"/>
              </a:solidFill>
              <a:latin typeface="OPPOSans-B"/>
            </a:endParaRPr>
          </a:p>
          <a:p>
            <a:pPr indent="0" algn="ctr">
              <a:lnSpc>
                <a:spcPct val="200000"/>
              </a:lnSpc>
            </a:pPr>
            <a:r>
              <a:rPr lang="en-US" sz="4200" b="0" i="0" u="none" strike="noStrike">
                <a:solidFill>
                  <a:srgbClr val="FFFFFF"/>
                </a:solidFill>
                <a:latin typeface="OPPOSans-B"/>
              </a:rPr>
              <a:t>杨慕云 张煦涵</a:t>
            </a:r>
            <a:endParaRPr lang="en-US" sz="4200" b="0" i="0" u="none" strike="noStrike">
              <a:solidFill>
                <a:srgbClr val="FFFFFF"/>
              </a:solidFill>
              <a:latin typeface="OPPOSans-B"/>
            </a:endParaRPr>
          </a:p>
          <a:p>
            <a:pPr indent="0" algn="ctr">
              <a:lnSpc>
                <a:spcPct val="200000"/>
              </a:lnSpc>
            </a:pPr>
            <a:r>
              <a:rPr lang="en-US" sz="4200" b="0" i="0" u="none" strike="noStrike">
                <a:solidFill>
                  <a:srgbClr val="FFFFFF"/>
                </a:solidFill>
                <a:latin typeface="OPPOSans-B"/>
              </a:rPr>
              <a:t>指导老师：雷艳静</a:t>
            </a:r>
            <a:endParaRPr lang="en-US" sz="4200" b="0" i="0" u="none" strike="noStrike">
              <a:solidFill>
                <a:srgbClr val="FFFFFF"/>
              </a:solidFill>
              <a:latin typeface="OPPOSans-B"/>
            </a:endParaRPr>
          </a:p>
          <a:p>
            <a:pPr indent="0" algn="ctr">
              <a:lnSpc>
                <a:spcPct val="110000"/>
              </a:lnSpc>
            </a:p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-1270000" y="10833100"/>
            <a:ext cx="3911600" cy="39116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5" name="AutoShape 15"/>
          <p:cNvSpPr/>
          <p:nvPr/>
        </p:nvSpPr>
        <p:spPr>
          <a:xfrm>
            <a:off x="3090862" y="6885209"/>
            <a:ext cx="18202275" cy="838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000" b="0" i="0" u="none" strike="noStrike">
                <a:solidFill>
                  <a:srgbClr val="FFFFFF"/>
                </a:solidFill>
                <a:latin typeface="OPPOSans-B"/>
              </a:rPr>
              <a:t>欢迎来到小花的专属乐园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22237993" y="-156759"/>
            <a:ext cx="1257300" cy="419100"/>
          </a:xfrm>
          <a:prstGeom prst="rect">
            <a:avLst/>
          </a:prstGeom>
          <a:noFill/>
          <a:ln w="254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l">
              <a:defRPr/>
            </a:p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967700" y="10566400"/>
            <a:ext cx="3441700" cy="3162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16800" y="12725400"/>
            <a:ext cx="3759200" cy="1003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400" y="-25400"/>
            <a:ext cx="3124200" cy="2235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6500" y="-25400"/>
            <a:ext cx="2514600" cy="939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572807" y="3657600"/>
            <a:ext cx="4368800" cy="2850896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26457" y="8825928"/>
            <a:ext cx="4368800" cy="2886811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8058028" y="3483950"/>
            <a:ext cx="4368800" cy="2876296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41775" y="8825928"/>
            <a:ext cx="4356100" cy="2876296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0" name="AutoShape 10"/>
          <p:cNvSpPr/>
          <p:nvPr/>
        </p:nvSpPr>
        <p:spPr>
          <a:xfrm>
            <a:off x="3012822" y="4804380"/>
            <a:ext cx="3596070" cy="63817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4500" b="0" i="0" u="none" strike="noStrike">
                <a:solidFill>
                  <a:srgbClr val="FFFFFF"/>
                </a:solidFill>
                <a:latin typeface="OPPOSans-B"/>
              </a:rPr>
              <a:t>语音识别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3157205" y="9972709"/>
            <a:ext cx="3086100" cy="63817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4500" b="0" i="0" u="none" strike="noStrike">
                <a:solidFill>
                  <a:srgbClr val="FFFFFF"/>
                </a:solidFill>
                <a:latin typeface="OPPOSans-B"/>
              </a:rPr>
              <a:t>颜色识别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18756330" y="4566498"/>
            <a:ext cx="3073400" cy="6858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4500" b="0" i="0" u="none" strike="noStrike">
                <a:solidFill>
                  <a:srgbClr val="FFFFFF"/>
                </a:solidFill>
                <a:latin typeface="OPPOSans-B"/>
              </a:rPr>
              <a:t>手势识别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11072523" y="9972709"/>
            <a:ext cx="3073400" cy="6858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4500" b="0" i="0" u="none" strike="noStrike">
                <a:solidFill>
                  <a:srgbClr val="FFFFFF"/>
                </a:solidFill>
                <a:latin typeface="OPPOSans-B"/>
              </a:rPr>
              <a:t>二维码识别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8909453" y="865093"/>
            <a:ext cx="6562725" cy="9239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0" i="0" u="none" strike="noStrike">
                <a:solidFill>
                  <a:srgbClr val="1F1F1F"/>
                </a:solidFill>
                <a:latin typeface="OPPOSans-B"/>
              </a:rPr>
              <a:t>系统主要功能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81775" y="3657600"/>
            <a:ext cx="4368800" cy="2850896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6" name="AutoShape 16"/>
          <p:cNvSpPr/>
          <p:nvPr/>
        </p:nvSpPr>
        <p:spPr>
          <a:xfrm>
            <a:off x="10921790" y="4804380"/>
            <a:ext cx="3596070" cy="63817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4500" b="0" i="0" u="none" strike="noStrike">
                <a:solidFill>
                  <a:srgbClr val="FFFFFF"/>
                </a:solidFill>
                <a:latin typeface="OPPOSans-B"/>
              </a:rPr>
              <a:t>语音播报</a:t>
            </a:r>
            <a:endParaRPr lang="en-US" sz="1100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116568" y="8825928"/>
            <a:ext cx="4356100" cy="2876296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8" name="AutoShape 18"/>
          <p:cNvSpPr/>
          <p:nvPr/>
        </p:nvSpPr>
        <p:spPr>
          <a:xfrm>
            <a:off x="18647316" y="9972709"/>
            <a:ext cx="3076575" cy="17145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机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18865345" y="9972709"/>
            <a:ext cx="3076575" cy="63817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4500" b="0" i="0" u="none" strike="noStrike">
                <a:solidFill>
                  <a:srgbClr val="FFFFFF"/>
                </a:solidFill>
                <a:latin typeface="OPPOSans-B"/>
              </a:rPr>
              <a:t>机械臂控制</a:t>
            </a:r>
            <a:endParaRPr lang="en-US" sz="110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040600" y="9702800"/>
            <a:ext cx="4368800" cy="4025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961100" y="12458700"/>
            <a:ext cx="4762500" cy="12700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400" y="-25400"/>
            <a:ext cx="4114800" cy="29337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0200" y="-25400"/>
            <a:ext cx="3302000" cy="1231900"/>
          </a:xfrm>
          <a:prstGeom prst="rect">
            <a:avLst/>
          </a:prstGeom>
          <a:ln w="9525">
            <a:noFill/>
            <a:prstDash val="solid"/>
          </a:ln>
        </p:spPr>
      </p:pic>
      <p:grpSp>
        <p:nvGrpSpPr>
          <p:cNvPr id="6" name="Group 6"/>
          <p:cNvGrpSpPr/>
          <p:nvPr/>
        </p:nvGrpSpPr>
        <p:grpSpPr>
          <a:xfrm>
            <a:off x="8481652" y="3856675"/>
            <a:ext cx="7429500" cy="6002649"/>
            <a:chOff x="8481652" y="3856675"/>
            <a:chExt cx="7429500" cy="600264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032999" y="3856675"/>
              <a:ext cx="4318000" cy="43180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8" name="AutoShape 8"/>
            <p:cNvSpPr/>
            <p:nvPr/>
          </p:nvSpPr>
          <p:spPr>
            <a:xfrm>
              <a:off x="8481652" y="8487724"/>
              <a:ext cx="7429500" cy="13716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9000" b="0" i="0" u="none" strike="noStrike">
                  <a:solidFill>
                    <a:srgbClr val="1F1F1F"/>
                  </a:solidFill>
                  <a:latin typeface="OPPOSans-B"/>
                </a:rPr>
                <a:t>特色功能实现</a:t>
              </a:r>
              <a:endParaRPr lang="en-US" sz="1100"/>
            </a:p>
          </p:txBody>
        </p:sp>
        <p:sp>
          <p:nvSpPr>
            <p:cNvPr id="9" name="AutoShape 9"/>
            <p:cNvSpPr/>
            <p:nvPr/>
          </p:nvSpPr>
          <p:spPr>
            <a:xfrm>
              <a:off x="10532567" y="5151868"/>
              <a:ext cx="3327400" cy="18288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12000" b="0" i="0" u="none" strike="noStrike">
                  <a:solidFill>
                    <a:srgbClr val="1F1F1F"/>
                  </a:solidFill>
                  <a:latin typeface="OPPOSans-B"/>
                </a:rPr>
                <a:t>04</a:t>
              </a:r>
              <a:endParaRPr lang="en-US" sz="1100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54200" y="2768600"/>
            <a:ext cx="1460500" cy="14097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878800" y="2374900"/>
            <a:ext cx="711200" cy="711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54400" y="12801600"/>
            <a:ext cx="2247900" cy="2247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95600" y="11455400"/>
            <a:ext cx="419100" cy="4191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596100" y="1206500"/>
            <a:ext cx="381000" cy="381000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184400" y="768349"/>
            <a:ext cx="6477000" cy="12179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59200" y="12877800"/>
            <a:ext cx="1066800" cy="1066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000" y="1371599"/>
            <a:ext cx="2171700" cy="21336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955000" y="10566400"/>
            <a:ext cx="3441700" cy="3162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104100" y="12725400"/>
            <a:ext cx="3759200" cy="10033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882650" y="5121527"/>
            <a:ext cx="838200" cy="40259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0" i="0" u="none" strike="noStrike">
                <a:solidFill>
                  <a:srgbClr val="FFFFFF"/>
                </a:solidFill>
                <a:latin typeface="OPPOSans-B"/>
              </a:rPr>
              <a:t>讲冷笑话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908" y="8260518"/>
            <a:ext cx="7413451" cy="3162300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9" name="AutoShape 9"/>
          <p:cNvSpPr/>
          <p:nvPr/>
        </p:nvSpPr>
        <p:spPr>
          <a:xfrm>
            <a:off x="6817434" y="11957050"/>
            <a:ext cx="5095875" cy="381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2700" b="0" i="0" u="none" strike="noStrike">
                <a:solidFill>
                  <a:srgbClr val="1F2329"/>
                </a:solidFill>
              </a:rPr>
              <a:t>二维码识别讲冷笑话执行结果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 l="10919" r="14365"/>
          <a:stretch>
            <a:fillRect/>
          </a:stretch>
        </p:blipFill>
        <p:spPr>
          <a:xfrm>
            <a:off x="14994784" y="651941"/>
            <a:ext cx="8647597" cy="11495609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id="11" name="AutoShape 11"/>
          <p:cNvSpPr/>
          <p:nvPr/>
        </p:nvSpPr>
        <p:spPr>
          <a:xfrm>
            <a:off x="16696010" y="12012919"/>
            <a:ext cx="5095875" cy="381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2700" b="0" i="0" u="none" strike="noStrike">
                <a:solidFill>
                  <a:srgbClr val="1F2329"/>
                </a:solidFill>
              </a:rPr>
              <a:t>二维码识别讲冷笑话执行逻辑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1461" y="8187116"/>
            <a:ext cx="3926220" cy="3414409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7569" y="2081650"/>
            <a:ext cx="9155604" cy="4051618"/>
          </a:xfrm>
          <a:prstGeom prst="roundRect">
            <a:avLst>
              <a:gd name="adj" fmla="val 11649"/>
            </a:avLst>
          </a:prstGeom>
          <a:ln>
            <a:noFill/>
            <a:prstDash val="solid"/>
          </a:ln>
        </p:spPr>
      </p:pic>
      <p:sp>
        <p:nvSpPr>
          <p:cNvPr id="14" name="AutoShape 14"/>
          <p:cNvSpPr/>
          <p:nvPr/>
        </p:nvSpPr>
        <p:spPr>
          <a:xfrm>
            <a:off x="6379268" y="6667500"/>
            <a:ext cx="5669250" cy="381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2700" b="0" i="0" u="none" strike="noStrike">
                <a:solidFill>
                  <a:srgbClr val="1F2329"/>
                </a:solidFill>
              </a:rPr>
              <a:t>二维码识别讲冷笑话代码（部分）</a:t>
            </a:r>
            <a:endParaRPr lang="en-US" sz="110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184400" y="768349"/>
            <a:ext cx="6477000" cy="12179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59200" y="12877800"/>
            <a:ext cx="1066800" cy="10668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15388845" y="12649200"/>
            <a:ext cx="4965700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3000" b="0" i="0" u="none" strike="noStrike">
                <a:solidFill>
                  <a:srgbClr val="1C507E"/>
                </a:solidFill>
                <a:latin typeface="OPPOSans-M"/>
              </a:rPr>
              <a:t>飞行棋游戏逻辑</a:t>
            </a:r>
            <a:endParaRPr lang="en-US" sz="110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000" y="1371599"/>
            <a:ext cx="2171700" cy="21336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955000" y="10566400"/>
            <a:ext cx="3441700" cy="3162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104100" y="12725400"/>
            <a:ext cx="3759200" cy="10033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8" name="AutoShape 8"/>
          <p:cNvSpPr/>
          <p:nvPr/>
        </p:nvSpPr>
        <p:spPr>
          <a:xfrm>
            <a:off x="634999" y="4603994"/>
            <a:ext cx="838200" cy="50419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0" i="0" u="none" strike="noStrike">
                <a:solidFill>
                  <a:srgbClr val="FFFFFF"/>
                </a:solidFill>
                <a:latin typeface="OPPOSans-B"/>
              </a:rPr>
              <a:t>趣味飞行棋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92169" y="1025126"/>
            <a:ext cx="2775827" cy="4067191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72160" y="874066"/>
            <a:ext cx="4165454" cy="436931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600" y="7661270"/>
            <a:ext cx="5801361" cy="1636281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12" name="AutoShape 12"/>
          <p:cNvSpPr/>
          <p:nvPr/>
        </p:nvSpPr>
        <p:spPr>
          <a:xfrm>
            <a:off x="4893055" y="12296775"/>
            <a:ext cx="5095875" cy="4286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3000" b="0" i="0" u="none" strike="noStrike">
                <a:solidFill>
                  <a:srgbClr val="1C507E"/>
                </a:solidFill>
                <a:latin typeface="OPPOSans-M"/>
              </a:rPr>
              <a:t>执行结果</a:t>
            </a:r>
            <a:endParaRPr lang="en-US" sz="1100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2931" y="320993"/>
            <a:ext cx="10941356" cy="11879840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14" name="AutoShape 14"/>
          <p:cNvSpPr/>
          <p:nvPr/>
        </p:nvSpPr>
        <p:spPr>
          <a:xfrm>
            <a:off x="4424223" y="5938204"/>
            <a:ext cx="5095875" cy="4286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3000" b="0" i="0" u="none" strike="noStrike">
                <a:solidFill>
                  <a:srgbClr val="1C507E"/>
                </a:solidFill>
                <a:latin typeface="OPPOSans-M"/>
              </a:rPr>
              <a:t>代码展示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4223" y="9564025"/>
            <a:ext cx="5669738" cy="2296205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184400" y="768349"/>
            <a:ext cx="6477000" cy="12179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59200" y="12877800"/>
            <a:ext cx="1066800" cy="1066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000" y="1371599"/>
            <a:ext cx="2171700" cy="21336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955000" y="10566400"/>
            <a:ext cx="3441700" cy="3162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104100" y="12725400"/>
            <a:ext cx="3759200" cy="10033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634999" y="5848349"/>
            <a:ext cx="838200" cy="20193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0" i="0" u="none" strike="noStrike">
                <a:solidFill>
                  <a:srgbClr val="FFFFFF"/>
                </a:solidFill>
                <a:latin typeface="OPPOSans-B"/>
              </a:rPr>
              <a:t>舞蹈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87746" y="649563"/>
            <a:ext cx="6252624" cy="2759218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9" name="AutoShape 9"/>
          <p:cNvSpPr/>
          <p:nvPr/>
        </p:nvSpPr>
        <p:spPr>
          <a:xfrm>
            <a:off x="10335453" y="1907509"/>
            <a:ext cx="5092700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3000" b="0" i="0" u="none" strike="noStrike">
                <a:solidFill>
                  <a:srgbClr val="1C507E"/>
                </a:solidFill>
                <a:latin typeface="OPPOSans-M"/>
              </a:rPr>
              <a:t>调用百度手势识别API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293030" y="4055886"/>
            <a:ext cx="5442057" cy="5604228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1" name="AutoShape 11"/>
          <p:cNvSpPr/>
          <p:nvPr/>
        </p:nvSpPr>
        <p:spPr>
          <a:xfrm>
            <a:off x="17425443" y="11302442"/>
            <a:ext cx="5095875" cy="4286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3000" b="0" i="0" u="none" strike="noStrike">
                <a:solidFill>
                  <a:srgbClr val="1C507E"/>
                </a:solidFill>
                <a:latin typeface="OPPOSans-M"/>
              </a:rPr>
              <a:t>手势识别</a:t>
            </a:r>
            <a:r>
              <a:rPr lang="en-US" sz="3000" b="0" i="0" u="none" strike="noStrike">
                <a:solidFill>
                  <a:srgbClr val="1C507E"/>
                </a:solidFill>
                <a:latin typeface="OPPOSans-M"/>
              </a:rPr>
              <a:t>逻辑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5960" y="9980560"/>
            <a:ext cx="9143310" cy="1887381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3411" y="1611574"/>
            <a:ext cx="8695810" cy="8800421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14" name="AutoShape 14"/>
          <p:cNvSpPr/>
          <p:nvPr/>
        </p:nvSpPr>
        <p:spPr>
          <a:xfrm>
            <a:off x="6962147" y="12380180"/>
            <a:ext cx="5095875" cy="4286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3000" b="0" i="0" u="none" strike="noStrike">
                <a:solidFill>
                  <a:srgbClr val="1C507E"/>
                </a:solidFill>
                <a:latin typeface="OPPOSans-M"/>
              </a:rPr>
              <a:t>手势识别结果</a:t>
            </a:r>
            <a:endParaRPr lang="en-US" sz="1100"/>
          </a:p>
        </p:txBody>
      </p:sp>
      <p:sp>
        <p:nvSpPr>
          <p:cNvPr id="15" name="AutoShape 15"/>
          <p:cNvSpPr/>
          <p:nvPr/>
        </p:nvSpPr>
        <p:spPr>
          <a:xfrm>
            <a:off x="10045836" y="6967468"/>
            <a:ext cx="5095875" cy="4286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3000" b="0" i="0" u="none" strike="noStrike">
                <a:solidFill>
                  <a:srgbClr val="1C507E"/>
                </a:solidFill>
                <a:latin typeface="OPPOSans-M"/>
              </a:rPr>
              <a:t>手势识别代码（部分）</a:t>
            </a:r>
            <a:endParaRPr lang="en-US" sz="110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184400" y="768349"/>
            <a:ext cx="6477000" cy="12179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59200" y="12877800"/>
            <a:ext cx="1066800" cy="1066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000" y="1371599"/>
            <a:ext cx="2171700" cy="21336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955000" y="10566400"/>
            <a:ext cx="3441700" cy="3162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104100" y="12725400"/>
            <a:ext cx="3759200" cy="10033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634999" y="4603994"/>
            <a:ext cx="838200" cy="50419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0" i="0" u="none" strike="noStrike">
                <a:solidFill>
                  <a:srgbClr val="FFFFFF"/>
                </a:solidFill>
                <a:latin typeface="OPPOSans-B"/>
              </a:rPr>
              <a:t>小小演奏家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894" y="8252060"/>
            <a:ext cx="5321300" cy="3994701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9" name="AutoShape 9"/>
          <p:cNvSpPr/>
          <p:nvPr/>
        </p:nvSpPr>
        <p:spPr>
          <a:xfrm>
            <a:off x="5345652" y="12534900"/>
            <a:ext cx="5095875" cy="381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2700" b="0" i="0" u="none" strike="noStrike">
                <a:solidFill>
                  <a:srgbClr val="1F2329"/>
                </a:solidFill>
              </a:rPr>
              <a:t>演奏结果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1688" y="768349"/>
            <a:ext cx="8310110" cy="6542546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11" name="AutoShape 11"/>
          <p:cNvSpPr/>
          <p:nvPr/>
        </p:nvSpPr>
        <p:spPr>
          <a:xfrm>
            <a:off x="6089004" y="7486467"/>
            <a:ext cx="5095875" cy="381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2700" b="0" i="0" u="none" strike="noStrike">
                <a:solidFill>
                  <a:srgbClr val="1F2329"/>
                </a:solidFill>
              </a:rPr>
              <a:t>演奏实现代码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l="11173" r="13150"/>
          <a:stretch>
            <a:fillRect/>
          </a:stretch>
        </p:blipFill>
        <p:spPr>
          <a:xfrm>
            <a:off x="15035400" y="241009"/>
            <a:ext cx="6291985" cy="12293891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id="13" name="AutoShape 13"/>
          <p:cNvSpPr/>
          <p:nvPr/>
        </p:nvSpPr>
        <p:spPr>
          <a:xfrm>
            <a:off x="15437904" y="12344400"/>
            <a:ext cx="5095875" cy="381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2700" b="0" i="0" u="none" strike="noStrike">
                <a:solidFill>
                  <a:srgbClr val="1F2329"/>
                </a:solidFill>
              </a:rPr>
              <a:t>演奏执行逻辑</a:t>
            </a:r>
            <a:endParaRPr lang="en-US" sz="110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184400" y="768349"/>
            <a:ext cx="6477000" cy="12179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59200" y="12877800"/>
            <a:ext cx="1066800" cy="1066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000" y="1371599"/>
            <a:ext cx="2171700" cy="21336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955000" y="10566400"/>
            <a:ext cx="3441700" cy="3162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104100" y="12725400"/>
            <a:ext cx="3759200" cy="10033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882650" y="5121527"/>
            <a:ext cx="838200" cy="40259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0" i="0" u="none" strike="noStrike">
                <a:solidFill>
                  <a:srgbClr val="FFFFFF"/>
                </a:solidFill>
                <a:latin typeface="OPPOSans-B"/>
              </a:rPr>
              <a:t>天气预报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0" y="7496940"/>
            <a:ext cx="7827455" cy="4535635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9" name="AutoShape 9"/>
          <p:cNvSpPr/>
          <p:nvPr/>
        </p:nvSpPr>
        <p:spPr>
          <a:xfrm>
            <a:off x="6244924" y="12397053"/>
            <a:ext cx="5095875" cy="381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2700" b="0" i="0" u="none" strike="noStrike">
                <a:solidFill>
                  <a:srgbClr val="1F2329"/>
                </a:solidFill>
              </a:rPr>
              <a:t>天气预报执行结果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0" y="768349"/>
            <a:ext cx="7616845" cy="4904526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 l="22135" r="32015"/>
          <a:stretch>
            <a:fillRect/>
          </a:stretch>
        </p:blipFill>
        <p:spPr>
          <a:xfrm>
            <a:off x="15930494" y="937800"/>
            <a:ext cx="5832742" cy="10287001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id="12" name="AutoShape 12"/>
          <p:cNvSpPr/>
          <p:nvPr/>
        </p:nvSpPr>
        <p:spPr>
          <a:xfrm>
            <a:off x="5935224" y="5821695"/>
            <a:ext cx="5095875" cy="381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2700" b="0" i="0" u="none" strike="noStrike">
                <a:solidFill>
                  <a:srgbClr val="1F2329"/>
                </a:solidFill>
              </a:rPr>
              <a:t>天气预报代码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16667361" y="10645623"/>
            <a:ext cx="5095875" cy="381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2700" b="0" i="0" u="none" strike="noStrike">
                <a:solidFill>
                  <a:srgbClr val="1F2329"/>
                </a:solidFill>
              </a:rPr>
              <a:t>天气预报执行逻辑</a:t>
            </a:r>
            <a:endParaRPr lang="en-US" sz="110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040600" y="9702800"/>
            <a:ext cx="4368800" cy="4025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961100" y="12458700"/>
            <a:ext cx="4762500" cy="12700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400" y="-25400"/>
            <a:ext cx="4114800" cy="29337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0200" y="-25400"/>
            <a:ext cx="3302000" cy="1231900"/>
          </a:xfrm>
          <a:prstGeom prst="rect">
            <a:avLst/>
          </a:prstGeom>
          <a:ln w="9525">
            <a:noFill/>
            <a:prstDash val="solid"/>
          </a:ln>
        </p:spPr>
      </p:pic>
      <p:grpSp>
        <p:nvGrpSpPr>
          <p:cNvPr id="6" name="Group 6"/>
          <p:cNvGrpSpPr/>
          <p:nvPr/>
        </p:nvGrpSpPr>
        <p:grpSpPr>
          <a:xfrm>
            <a:off x="8481652" y="3856675"/>
            <a:ext cx="7429500" cy="6002649"/>
            <a:chOff x="8481652" y="3856675"/>
            <a:chExt cx="7429500" cy="600264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032999" y="3856675"/>
              <a:ext cx="4318000" cy="43180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8" name="AutoShape 8"/>
            <p:cNvSpPr/>
            <p:nvPr/>
          </p:nvSpPr>
          <p:spPr>
            <a:xfrm>
              <a:off x="8481652" y="8487724"/>
              <a:ext cx="7429500" cy="13716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9000" b="0" i="0" u="none" strike="noStrike">
                  <a:solidFill>
                    <a:srgbClr val="1F1F1F"/>
                  </a:solidFill>
                  <a:latin typeface="OPPOSans-B"/>
                </a:rPr>
                <a:t>总结</a:t>
              </a:r>
              <a:endParaRPr lang="en-US" sz="1100"/>
            </a:p>
          </p:txBody>
        </p:sp>
        <p:sp>
          <p:nvSpPr>
            <p:cNvPr id="9" name="AutoShape 9"/>
            <p:cNvSpPr/>
            <p:nvPr/>
          </p:nvSpPr>
          <p:spPr>
            <a:xfrm>
              <a:off x="10532567" y="5151868"/>
              <a:ext cx="3327400" cy="18288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12000" b="0" i="0" u="none" strike="noStrike">
                  <a:solidFill>
                    <a:srgbClr val="1F1F1F"/>
                  </a:solidFill>
                  <a:latin typeface="OPPOSans-B"/>
                </a:rPr>
                <a:t>05</a:t>
              </a:r>
              <a:endParaRPr lang="en-US" sz="1100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54200" y="2768600"/>
            <a:ext cx="1460500" cy="14097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878800" y="2374900"/>
            <a:ext cx="711200" cy="711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54400" y="12801600"/>
            <a:ext cx="2247900" cy="2247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95600" y="11455400"/>
            <a:ext cx="419100" cy="4191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596100" y="1206500"/>
            <a:ext cx="381000" cy="381000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967700" y="10566400"/>
            <a:ext cx="3441700" cy="3162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16800" y="12725400"/>
            <a:ext cx="3759200" cy="1003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400" y="-25400"/>
            <a:ext cx="3124200" cy="2235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6500" y="-25400"/>
            <a:ext cx="2514600" cy="939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38500" y="3975100"/>
            <a:ext cx="5257800" cy="7442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21100" y="10822305"/>
            <a:ext cx="3860800" cy="88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924300" y="3797300"/>
            <a:ext cx="1600200" cy="19050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25000" y="3975100"/>
            <a:ext cx="5270500" cy="7442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06355" y="10822305"/>
            <a:ext cx="3860800" cy="88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210800" y="3797300"/>
            <a:ext cx="1587500" cy="19050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24200" y="3975100"/>
            <a:ext cx="5270500" cy="7442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521430" y="10822305"/>
            <a:ext cx="3860800" cy="88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484600" y="3797300"/>
            <a:ext cx="1587500" cy="19050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5" name="AutoShape 15"/>
          <p:cNvSpPr/>
          <p:nvPr/>
        </p:nvSpPr>
        <p:spPr>
          <a:xfrm>
            <a:off x="4109045" y="4343296"/>
            <a:ext cx="1270000" cy="914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000" b="0" i="0" u="none" strike="noStrike">
                <a:solidFill>
                  <a:srgbClr val="FFFFFF"/>
                </a:solidFill>
                <a:latin typeface="OPPOSans-B"/>
              </a:rPr>
              <a:t>01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10306645" y="4343296"/>
            <a:ext cx="1346200" cy="914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000" b="0" i="0" u="none" strike="noStrike">
                <a:solidFill>
                  <a:srgbClr val="FFFFFF"/>
                </a:solidFill>
                <a:latin typeface="OPPOSans-B"/>
              </a:rPr>
              <a:t>02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16605845" y="4343296"/>
            <a:ext cx="1320800" cy="914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000" b="0" i="0" u="none" strike="noStrike">
                <a:solidFill>
                  <a:srgbClr val="FFFFFF"/>
                </a:solidFill>
                <a:latin typeface="OPPOSans-B"/>
              </a:rPr>
              <a:t>03</a:t>
            </a:r>
            <a:endParaRPr lang="en-US" sz="1100"/>
          </a:p>
        </p:txBody>
      </p:sp>
      <p:sp>
        <p:nvSpPr>
          <p:cNvPr id="18" name="AutoShape 18"/>
          <p:cNvSpPr/>
          <p:nvPr/>
        </p:nvSpPr>
        <p:spPr>
          <a:xfrm>
            <a:off x="3924935" y="6282523"/>
            <a:ext cx="4029075" cy="189547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marL="0" indent="0" algn="l" eaLnBrk="1" fontAlgn="auto" latinLnBrk="0" hangingPunct="1">
              <a:lnSpc>
                <a:spcPct val="150000"/>
              </a:lnSpc>
              <a:defRPr/>
            </a:pPr>
            <a:r>
              <a:rPr lang="en-US" sz="4500" b="1" i="0" u="none" strike="noStrike">
                <a:solidFill>
                  <a:srgbClr val="1F1F1F"/>
                </a:solidFill>
                <a:latin typeface="+mj-ea"/>
                <a:ea typeface="+mj-ea"/>
                <a:cs typeface="+mj-ea"/>
              </a:rPr>
              <a:t>VNC界面过于卡顿，导致前期效率较低</a:t>
            </a:r>
            <a:endParaRPr lang="en-US" sz="1100" b="1">
              <a:latin typeface="+mj-ea"/>
              <a:ea typeface="+mj-ea"/>
              <a:cs typeface="+mj-ea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0306883" y="5702133"/>
            <a:ext cx="3937000" cy="304673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marL="0" indent="0" algn="l" eaLnBrk="1" fontAlgn="auto" latinLnBrk="0" hangingPunct="1">
              <a:lnSpc>
                <a:spcPct val="150000"/>
              </a:lnSpc>
              <a:defRPr/>
            </a:pPr>
            <a:r>
              <a:rPr lang="en-US" sz="4500" b="1" i="0" u="none" strike="noStrike">
                <a:solidFill>
                  <a:srgbClr val="1F1F1F"/>
                </a:solidFill>
                <a:latin typeface="+mj-ea"/>
                <a:ea typeface="+mj-ea"/>
              </a:rPr>
              <a:t>硬件设备较差，摄像机时常连接不上</a:t>
            </a:r>
            <a:r>
              <a:rPr lang="zh-CN" altLang="en-US" sz="4500" b="1" i="0" u="none" strike="noStrike">
                <a:solidFill>
                  <a:srgbClr val="1F1F1F"/>
                </a:solidFill>
                <a:latin typeface="+mj-ea"/>
                <a:ea typeface="+mj-ea"/>
              </a:rPr>
              <a:t>，</a:t>
            </a:r>
            <a:r>
              <a:rPr lang="en-US" sz="4500" b="1">
                <a:solidFill>
                  <a:srgbClr val="1F2329"/>
                </a:solidFill>
                <a:latin typeface="+mj-ea"/>
                <a:ea typeface="+mj-ea"/>
                <a:sym typeface="+mn-ea"/>
              </a:rPr>
              <a:t>语音识别不准确或延迟</a:t>
            </a:r>
            <a:endParaRPr lang="en-US" sz="4500" b="1">
              <a:latin typeface="+mj-ea"/>
              <a:ea typeface="+mj-ea"/>
            </a:endParaRPr>
          </a:p>
          <a:p>
            <a:pPr indent="0" algn="l">
              <a:lnSpc>
                <a:spcPct val="110000"/>
              </a:lnSpc>
              <a:defRPr/>
            </a:pPr>
            <a:endParaRPr lang="zh-CN" altLang="en-US" sz="4500" b="1" i="0" u="none" strike="noStrike">
              <a:solidFill>
                <a:srgbClr val="1F1F1F"/>
              </a:solidFill>
              <a:latin typeface="+mj-ea"/>
              <a:ea typeface="+mj-ea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6431934" y="6282761"/>
            <a:ext cx="3924300" cy="62865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marL="0" indent="0" algn="l" eaLnBrk="1" fontAlgn="auto" latinLnBrk="0" hangingPunct="1">
              <a:lnSpc>
                <a:spcPct val="150000"/>
              </a:lnSpc>
              <a:defRPr/>
            </a:pPr>
            <a:r>
              <a:rPr lang="zh-CN" altLang="en-US" sz="4500" b="1" i="0" u="none" strike="noStrike">
                <a:solidFill>
                  <a:srgbClr val="1F2329"/>
                </a:solidFill>
                <a:latin typeface="+mn-lt"/>
                <a:ea typeface="+mj-ea"/>
              </a:rPr>
              <a:t>代码初期存在逻辑不流畅问题</a:t>
            </a:r>
            <a:endParaRPr lang="zh-CN" altLang="en-US" sz="4500" b="1" i="0" u="none" strike="noStrike">
              <a:solidFill>
                <a:srgbClr val="1F2329"/>
              </a:solidFill>
              <a:latin typeface="+mn-lt"/>
              <a:ea typeface="+mj-ea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8559809" y="868268"/>
            <a:ext cx="7264400" cy="111696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0" i="0" u="none" strike="noStrike">
                <a:solidFill>
                  <a:srgbClr val="1F1F1F"/>
                </a:solidFill>
                <a:latin typeface="OPPOSans-B"/>
              </a:rPr>
              <a:t>遇到的问题</a:t>
            </a:r>
            <a:endParaRPr lang="en-US" sz="110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967700" y="10566400"/>
            <a:ext cx="3441700" cy="3162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16800" y="12725400"/>
            <a:ext cx="3759200" cy="1003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400" y="-25400"/>
            <a:ext cx="3124200" cy="2235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6500" y="-25400"/>
            <a:ext cx="2514600" cy="939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705100" y="4292600"/>
            <a:ext cx="4318000" cy="67945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594600" y="4292600"/>
            <a:ext cx="4318000" cy="67945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484100" y="4292600"/>
            <a:ext cx="4318000" cy="67945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360900" y="4292600"/>
            <a:ext cx="4330700" cy="67945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0" name="AutoShape 10"/>
          <p:cNvSpPr/>
          <p:nvPr/>
        </p:nvSpPr>
        <p:spPr>
          <a:xfrm>
            <a:off x="3263304" y="9868780"/>
            <a:ext cx="3263900" cy="6477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4200" b="0" i="0" u="none" strike="noStrike">
                <a:solidFill>
                  <a:srgbClr val="FFFFFF"/>
                </a:solidFill>
                <a:latin typeface="OPPOSans-B"/>
              </a:rPr>
              <a:t>信息处理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3028315" y="5549265"/>
            <a:ext cx="3670935" cy="37052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210000"/>
              </a:lnSpc>
              <a:defRPr/>
            </a:pPr>
            <a:r>
              <a:rPr lang="en-US" sz="4000" b="1" i="0" u="none" strike="noStrike">
                <a:solidFill>
                  <a:srgbClr val="1F1F1F"/>
                </a:solidFill>
                <a:latin typeface="+mj-ea"/>
                <a:ea typeface="+mj-ea"/>
              </a:rPr>
              <a:t>增强了个人实践能力和小组协作能力</a:t>
            </a:r>
            <a:endParaRPr lang="en-US" sz="4000" b="1">
              <a:latin typeface="+mj-ea"/>
              <a:ea typeface="+mj-ea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8869614" y="865093"/>
            <a:ext cx="7023100" cy="111696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0" i="0" u="none" strike="noStrike">
                <a:solidFill>
                  <a:srgbClr val="1F1F1F"/>
                </a:solidFill>
                <a:latin typeface="OPPOSans-B"/>
              </a:rPr>
              <a:t>收获与体会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7997190" y="5549424"/>
            <a:ext cx="3512820" cy="37052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ct val="210000"/>
              </a:lnSpc>
              <a:buSzTx/>
              <a:defRPr/>
            </a:pPr>
            <a:r>
              <a:rPr lang="en-US" sz="4000" b="1">
                <a:solidFill>
                  <a:srgbClr val="1F1F1F"/>
                </a:solidFill>
                <a:latin typeface="+mj-ea"/>
                <a:ea typeface="+mj-ea"/>
                <a:cs typeface="+mj-ea"/>
              </a:rPr>
              <a:t>对p</a:t>
            </a:r>
            <a:r>
              <a:rPr lang="en-US" sz="4000" b="1" i="0" u="none" strike="noStrike">
                <a:solidFill>
                  <a:srgbClr val="1F1F1F"/>
                </a:solidFill>
                <a:latin typeface="+mj-ea"/>
                <a:ea typeface="+mj-ea"/>
                <a:cs typeface="+mj-ea"/>
              </a:rPr>
              <a:t>ython语言和Linux系统有了新的认识</a:t>
            </a:r>
            <a:endParaRPr lang="en-US" sz="4000" b="1">
              <a:solidFill>
                <a:srgbClr val="1F1F1F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13070523" y="5549424"/>
            <a:ext cx="3512820" cy="37052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ct val="210000"/>
              </a:lnSpc>
              <a:buSzTx/>
              <a:defRPr/>
            </a:pPr>
            <a:r>
              <a:rPr lang="en-US" sz="4000" b="1" i="0" u="none" strike="noStrike">
                <a:solidFill>
                  <a:srgbClr val="1F1F1F"/>
                </a:solidFill>
                <a:latin typeface="+mn-ea"/>
                <a:ea typeface="+mn-ea"/>
              </a:rPr>
              <a:t>掌握了树莓派平台基础应用</a:t>
            </a:r>
            <a:endParaRPr lang="en-US" sz="4000" b="1">
              <a:solidFill>
                <a:srgbClr val="1F1F1F"/>
              </a:solidFill>
              <a:latin typeface="+mn-ea"/>
              <a:ea typeface="+mn-ea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17776190" y="5549424"/>
            <a:ext cx="3512820" cy="37052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ct val="210000"/>
              </a:lnSpc>
              <a:buSzTx/>
              <a:defRPr/>
            </a:pPr>
            <a:r>
              <a:rPr lang="en-US" sz="4000" b="1" i="0" u="none" strike="noStrike">
                <a:solidFill>
                  <a:srgbClr val="1F1F1F"/>
                </a:solidFill>
                <a:latin typeface="+mn-ea"/>
                <a:ea typeface="+mn-ea"/>
              </a:rPr>
              <a:t>扩展了硬件设备知识</a:t>
            </a:r>
            <a:endParaRPr lang="en-US" sz="4000" b="1">
              <a:solidFill>
                <a:srgbClr val="1F1F1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764500" y="10375900"/>
            <a:ext cx="3644900" cy="3352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862800" y="12674600"/>
            <a:ext cx="3975100" cy="10541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400" y="-12700"/>
            <a:ext cx="3124200" cy="22225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6500" y="-12700"/>
            <a:ext cx="2514600" cy="927100"/>
          </a:xfrm>
          <a:prstGeom prst="rect">
            <a:avLst/>
          </a:prstGeom>
          <a:ln w="9525">
            <a:noFill/>
            <a:prstDash val="solid"/>
          </a:ln>
        </p:spPr>
      </p:pic>
      <p:grpSp>
        <p:nvGrpSpPr>
          <p:cNvPr id="6" name="Group 6"/>
          <p:cNvGrpSpPr/>
          <p:nvPr/>
        </p:nvGrpSpPr>
        <p:grpSpPr>
          <a:xfrm>
            <a:off x="1684073" y="5446184"/>
            <a:ext cx="3683000" cy="4044114"/>
            <a:chOff x="1684073" y="5446184"/>
            <a:chExt cx="3683000" cy="4044114"/>
          </a:xfrm>
        </p:grpSpPr>
        <p:sp>
          <p:nvSpPr>
            <p:cNvPr id="7" name="AutoShape 7"/>
            <p:cNvSpPr/>
            <p:nvPr/>
          </p:nvSpPr>
          <p:spPr>
            <a:xfrm>
              <a:off x="1684073" y="8753698"/>
              <a:ext cx="3683000" cy="7366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4800" b="0" i="0" u="none" strike="noStrike">
                  <a:solidFill>
                    <a:srgbClr val="1F1F1F"/>
                  </a:solidFill>
                  <a:latin typeface="OPPOSans-B"/>
                </a:rPr>
                <a:t>背景意义</a:t>
              </a:r>
              <a:endParaRPr lang="en-US" sz="1100"/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081587" y="5446184"/>
              <a:ext cx="2857500" cy="28575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322887" y="5687484"/>
              <a:ext cx="2349500" cy="23495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10" name="AutoShape 10"/>
            <p:cNvSpPr/>
            <p:nvPr/>
          </p:nvSpPr>
          <p:spPr>
            <a:xfrm>
              <a:off x="2656857" y="6359260"/>
              <a:ext cx="1714500" cy="10160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6600" b="0" i="0" u="none" strike="noStrike">
                  <a:solidFill>
                    <a:srgbClr val="FFFFFF"/>
                  </a:solidFill>
                  <a:latin typeface="OPPOSans-B"/>
                </a:rPr>
                <a:t>01</a:t>
              </a:r>
              <a:endParaRPr lang="en-US" sz="11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86300" y="5446184"/>
            <a:ext cx="5588000" cy="4803998"/>
            <a:chOff x="4686300" y="5446184"/>
            <a:chExt cx="5588000" cy="4803998"/>
          </a:xfrm>
        </p:grpSpPr>
        <p:sp>
          <p:nvSpPr>
            <p:cNvPr id="12" name="AutoShape 12"/>
            <p:cNvSpPr/>
            <p:nvPr/>
          </p:nvSpPr>
          <p:spPr>
            <a:xfrm>
              <a:off x="4686300" y="8776982"/>
              <a:ext cx="5588000" cy="14732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4800" b="0" i="0" u="none" strike="noStrike">
                  <a:solidFill>
                    <a:srgbClr val="1F1F1F"/>
                  </a:solidFill>
                  <a:latin typeface="OPPOSans-B"/>
                </a:rPr>
                <a:t>场景搭建与</a:t>
              </a:r>
              <a:endParaRPr lang="en-US" sz="1100"/>
            </a:p>
            <a:p>
              <a:pPr indent="0" algn="ctr">
                <a:lnSpc>
                  <a:spcPct val="110000"/>
                </a:lnSpc>
              </a:pPr>
              <a:r>
                <a:rPr lang="en-US" sz="4800" b="0" i="0" u="none" strike="noStrike">
                  <a:solidFill>
                    <a:srgbClr val="1F1F1F"/>
                  </a:solidFill>
                  <a:latin typeface="OPPOSans-B"/>
                </a:rPr>
                <a:t>业务逻辑</a:t>
              </a:r>
              <a:endParaRPr lang="en-US" sz="4800" b="0" i="0" u="none" strike="noStrike">
                <a:solidFill>
                  <a:srgbClr val="1F1F1F"/>
                </a:solidFill>
                <a:latin typeface="OPPOSans-B"/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011905" y="5446184"/>
              <a:ext cx="2857500" cy="28575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6253205" y="5687484"/>
              <a:ext cx="2349500" cy="23495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15" name="AutoShape 15"/>
            <p:cNvSpPr/>
            <p:nvPr/>
          </p:nvSpPr>
          <p:spPr>
            <a:xfrm>
              <a:off x="6498276" y="6359260"/>
              <a:ext cx="1803400" cy="10160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6600" b="0" i="0" u="none" strike="noStrike">
                  <a:solidFill>
                    <a:srgbClr val="FFFFFF"/>
                  </a:solidFill>
                  <a:latin typeface="OPPOSans-B"/>
                </a:rPr>
                <a:t>02</a:t>
              </a:r>
              <a:endParaRPr lang="en-US" sz="11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37578" y="5446184"/>
            <a:ext cx="3911600" cy="4044114"/>
            <a:chOff x="9937578" y="5446184"/>
            <a:chExt cx="3911600" cy="4044114"/>
          </a:xfrm>
        </p:grpSpPr>
        <p:sp>
          <p:nvSpPr>
            <p:cNvPr id="17" name="AutoShape 17"/>
            <p:cNvSpPr/>
            <p:nvPr/>
          </p:nvSpPr>
          <p:spPr>
            <a:xfrm>
              <a:off x="9937578" y="8753698"/>
              <a:ext cx="3911600" cy="7366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4800" b="0" i="0" u="none" strike="noStrike">
                  <a:solidFill>
                    <a:srgbClr val="1F1F1F"/>
                  </a:solidFill>
                  <a:latin typeface="OPPOSans-B"/>
                </a:rPr>
                <a:t>系统主要功能</a:t>
              </a:r>
              <a:endParaRPr lang="en-US" sz="1100"/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271610" y="5446184"/>
              <a:ext cx="2857500" cy="28575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0512910" y="5687484"/>
              <a:ext cx="2349500" cy="23495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20" name="AutoShape 20"/>
            <p:cNvSpPr/>
            <p:nvPr/>
          </p:nvSpPr>
          <p:spPr>
            <a:xfrm>
              <a:off x="10796080" y="6359260"/>
              <a:ext cx="1765300" cy="10160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6600" b="0" i="0" u="none" strike="noStrike">
                  <a:solidFill>
                    <a:srgbClr val="FFFFFF"/>
                  </a:solidFill>
                  <a:latin typeface="OPPOSans-B"/>
                </a:rPr>
                <a:t>03</a:t>
              </a:r>
              <a:endParaRPr lang="en-US" sz="11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451955" y="5446184"/>
            <a:ext cx="3606800" cy="4780714"/>
            <a:chOff x="14451955" y="5446184"/>
            <a:chExt cx="3606800" cy="4780714"/>
          </a:xfrm>
        </p:grpSpPr>
        <p:sp>
          <p:nvSpPr>
            <p:cNvPr id="22" name="AutoShape 22"/>
            <p:cNvSpPr/>
            <p:nvPr/>
          </p:nvSpPr>
          <p:spPr>
            <a:xfrm>
              <a:off x="14451955" y="8753698"/>
              <a:ext cx="3606800" cy="14732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4800" b="0" i="0" u="none" strike="noStrike">
                  <a:solidFill>
                    <a:srgbClr val="1F1F1F"/>
                  </a:solidFill>
                  <a:latin typeface="OPPOSans-B"/>
                </a:rPr>
                <a:t>特色功能的实现</a:t>
              </a:r>
              <a:endParaRPr lang="en-US" sz="1100"/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824476" y="5446184"/>
              <a:ext cx="2857500" cy="28575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5065776" y="5687484"/>
              <a:ext cx="2349500" cy="23495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25" name="AutoShape 25"/>
            <p:cNvSpPr/>
            <p:nvPr/>
          </p:nvSpPr>
          <p:spPr>
            <a:xfrm>
              <a:off x="15374346" y="6359260"/>
              <a:ext cx="1739900" cy="10160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6600" b="0" i="0" u="none" strike="noStrike">
                  <a:solidFill>
                    <a:srgbClr val="FFFFFF"/>
                  </a:solidFill>
                  <a:latin typeface="OPPOSans-B"/>
                </a:rPr>
                <a:t>04</a:t>
              </a:r>
              <a:endParaRPr lang="en-US" sz="1100"/>
            </a:p>
          </p:txBody>
        </p:sp>
      </p:grpSp>
      <p:sp>
        <p:nvSpPr>
          <p:cNvPr id="26" name="AutoShape 26"/>
          <p:cNvSpPr/>
          <p:nvPr/>
        </p:nvSpPr>
        <p:spPr>
          <a:xfrm>
            <a:off x="8130776" y="2054598"/>
            <a:ext cx="8407400" cy="1676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10950" b="0" i="0" u="none" strike="noStrike" spc="2200">
                <a:solidFill>
                  <a:srgbClr val="1F1F1F"/>
                </a:solidFill>
                <a:latin typeface="OPPOSans-B"/>
              </a:rPr>
              <a:t>目录</a:t>
            </a:r>
            <a:endParaRPr lang="en-US" sz="1100"/>
          </a:p>
        </p:txBody>
      </p:sp>
      <p:sp>
        <p:nvSpPr>
          <p:cNvPr id="27" name="AutoShape 27"/>
          <p:cNvSpPr/>
          <p:nvPr/>
        </p:nvSpPr>
        <p:spPr>
          <a:xfrm>
            <a:off x="8760044" y="3536157"/>
            <a:ext cx="7099300" cy="1016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0" i="0" u="none" strike="noStrike">
                <a:solidFill>
                  <a:srgbClr val="1F1F1F"/>
                </a:solidFill>
                <a:latin typeface="OPPOSans-R"/>
              </a:rPr>
              <a:t>Contents</a:t>
            </a:r>
            <a:endParaRPr lang="en-US" sz="1100"/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686300" y="571500"/>
            <a:ext cx="1041400" cy="10160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727200" y="12560300"/>
            <a:ext cx="698500" cy="6985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90600" y="11823700"/>
            <a:ext cx="330200" cy="330200"/>
          </a:xfrm>
          <a:prstGeom prst="rect">
            <a:avLst/>
          </a:prstGeom>
          <a:ln w="9525">
            <a:noFill/>
            <a:prstDash val="solid"/>
          </a:ln>
        </p:spPr>
      </p:pic>
      <p:grpSp>
        <p:nvGrpSpPr>
          <p:cNvPr id="31" name="Group 31"/>
          <p:cNvGrpSpPr/>
          <p:nvPr/>
        </p:nvGrpSpPr>
        <p:grpSpPr>
          <a:xfrm>
            <a:off x="18665867" y="5446184"/>
            <a:ext cx="3606800" cy="4044114"/>
            <a:chOff x="18665867" y="5446184"/>
            <a:chExt cx="3606800" cy="4044114"/>
          </a:xfrm>
        </p:grpSpPr>
        <p:sp>
          <p:nvSpPr>
            <p:cNvPr id="32" name="AutoShape 32"/>
            <p:cNvSpPr/>
            <p:nvPr/>
          </p:nvSpPr>
          <p:spPr>
            <a:xfrm>
              <a:off x="18665867" y="8753698"/>
              <a:ext cx="3606800" cy="7366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4800" b="0" i="0" u="none" strike="noStrike">
                  <a:solidFill>
                    <a:srgbClr val="1F1F1F"/>
                  </a:solidFill>
                  <a:latin typeface="OPPOSans-B"/>
                </a:rPr>
                <a:t>总结</a:t>
              </a:r>
              <a:endParaRPr lang="en-US" sz="1100"/>
            </a:p>
          </p:txBody>
        </p: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9038388" y="5446184"/>
              <a:ext cx="2857500" cy="28575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9279688" y="5687484"/>
              <a:ext cx="2349500" cy="23495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35" name="AutoShape 35"/>
            <p:cNvSpPr/>
            <p:nvPr/>
          </p:nvSpPr>
          <p:spPr>
            <a:xfrm>
              <a:off x="19588258" y="6359260"/>
              <a:ext cx="1739900" cy="10160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6600" b="0" i="0" u="none" strike="noStrike">
                  <a:solidFill>
                    <a:srgbClr val="FFFFFF"/>
                  </a:solidFill>
                  <a:latin typeface="OPPOSans-B"/>
                </a:rPr>
                <a:t>05</a:t>
              </a:r>
              <a:endParaRPr lang="en-US" sz="1100"/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0400" y="7518400"/>
            <a:ext cx="2578100" cy="2463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247100" y="2540000"/>
            <a:ext cx="2844800" cy="2844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431000" y="10452100"/>
            <a:ext cx="5245100" cy="52451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12800" y="-749300"/>
            <a:ext cx="5105400" cy="50927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16300" y="-1993900"/>
            <a:ext cx="17614900" cy="17614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021800" y="838200"/>
            <a:ext cx="1358900" cy="1358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392900" y="952500"/>
            <a:ext cx="482600" cy="4826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229100" y="12319000"/>
            <a:ext cx="406400" cy="4064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1" name="AutoShape 11"/>
          <p:cNvSpPr/>
          <p:nvPr/>
        </p:nvSpPr>
        <p:spPr>
          <a:xfrm>
            <a:off x="3416293" y="5192223"/>
            <a:ext cx="17691100" cy="2057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13500" b="0" i="0" u="none" strike="noStrike" spc="1000">
                <a:solidFill>
                  <a:srgbClr val="FFFFFF"/>
                </a:solidFill>
                <a:latin typeface="OPPOSans-B"/>
              </a:rPr>
              <a:t>谢谢观看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3633394" y="7419776"/>
            <a:ext cx="17119600" cy="8509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5550" b="0" i="0" u="none" strike="noStrike">
                <a:solidFill>
                  <a:srgbClr val="FFFFFF"/>
                </a:solidFill>
                <a:latin typeface="OPPOSans-R"/>
              </a:rPr>
              <a:t>Thanks for watching</a:t>
            </a:r>
            <a:endParaRPr lang="en-US" sz="1100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270000" y="10833100"/>
            <a:ext cx="3911600" cy="3911600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040600" y="9702800"/>
            <a:ext cx="4368800" cy="4025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961100" y="12458700"/>
            <a:ext cx="4762500" cy="12700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400" y="-12700"/>
            <a:ext cx="4114800" cy="29210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0200" y="-12700"/>
            <a:ext cx="3302000" cy="1219200"/>
          </a:xfrm>
          <a:prstGeom prst="rect">
            <a:avLst/>
          </a:prstGeom>
          <a:ln w="9525">
            <a:noFill/>
            <a:prstDash val="solid"/>
          </a:ln>
        </p:spPr>
      </p:pic>
      <p:grpSp>
        <p:nvGrpSpPr>
          <p:cNvPr id="6" name="Group 6"/>
          <p:cNvGrpSpPr/>
          <p:nvPr/>
        </p:nvGrpSpPr>
        <p:grpSpPr>
          <a:xfrm>
            <a:off x="7967811" y="3839396"/>
            <a:ext cx="8458200" cy="6037207"/>
            <a:chOff x="7967811" y="3839396"/>
            <a:chExt cx="8458200" cy="603720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032998" y="3839396"/>
              <a:ext cx="4318000" cy="43180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8" name="AutoShape 8"/>
            <p:cNvSpPr/>
            <p:nvPr/>
          </p:nvSpPr>
          <p:spPr>
            <a:xfrm>
              <a:off x="7967811" y="8505003"/>
              <a:ext cx="8458200" cy="13716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9000" b="0" i="0" u="none" strike="noStrike">
                  <a:solidFill>
                    <a:srgbClr val="1F1F1F"/>
                  </a:solidFill>
                  <a:latin typeface="OPPOSans-B"/>
                </a:rPr>
                <a:t>背景意义</a:t>
              </a:r>
              <a:endParaRPr lang="en-US" sz="1100"/>
            </a:p>
          </p:txBody>
        </p:sp>
        <p:sp>
          <p:nvSpPr>
            <p:cNvPr id="9" name="AutoShape 9"/>
            <p:cNvSpPr/>
            <p:nvPr/>
          </p:nvSpPr>
          <p:spPr>
            <a:xfrm>
              <a:off x="10581449" y="5134589"/>
              <a:ext cx="3225800" cy="18288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12000" b="0" i="0" u="none" strike="noStrike">
                  <a:solidFill>
                    <a:srgbClr val="1F1F1F"/>
                  </a:solidFill>
                  <a:latin typeface="OPPOSans-B"/>
                </a:rPr>
                <a:t>01</a:t>
              </a:r>
              <a:endParaRPr lang="en-US" sz="1100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54200" y="2768600"/>
            <a:ext cx="1460500" cy="14097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878800" y="2374900"/>
            <a:ext cx="711200" cy="711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54400" y="12801600"/>
            <a:ext cx="2247900" cy="2247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95600" y="11455400"/>
            <a:ext cx="419100" cy="4191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596100" y="1206500"/>
            <a:ext cx="381000" cy="381000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5400000">
            <a:off x="-5246370" y="-616585"/>
            <a:ext cx="13775055" cy="12496165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50083" y="3391026"/>
            <a:ext cx="5727700" cy="57277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4869183" y="5746750"/>
            <a:ext cx="4889500" cy="1016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0" i="0" u="none" strike="noStrike">
                <a:solidFill>
                  <a:srgbClr val="FFFFFF"/>
                </a:solidFill>
                <a:latin typeface="OPPOSans-B"/>
              </a:rPr>
              <a:t>关于背景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10639928" y="2849172"/>
            <a:ext cx="11036300" cy="8026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121000"/>
              </a:lnSpc>
              <a:defRPr/>
            </a:pPr>
            <a:r>
              <a:rPr lang="en-US" sz="4425" b="0" i="0" u="none" strike="noStrike">
                <a:solidFill>
                  <a:srgbClr val="1F1F1F"/>
                </a:solidFill>
                <a:latin typeface="OPPOSans-R"/>
              </a:rPr>
              <a:t>随着人们对于人机交互和机器人技术日益增长的兴趣和需求。机械臂不仅可以作为一个功能强大的工具，执行例如搬运、组装或检查等任务，更重要的是，它还可以作为一个陪伴者存在。在家庭、医疗或者办公场所，它能够提供智能化的支持和互动，增强人们的生活质量和工作效率。
</a:t>
            </a:r>
            <a:endParaRPr lang="en-US" sz="1100"/>
          </a:p>
          <a:p>
            <a:pPr indent="0" algn="l">
              <a:lnSpc>
                <a:spcPct val="121000"/>
              </a:lnSpc>
            </a:pPr>
            <a:r>
              <a:rPr lang="en-US" sz="4425" b="0" i="0" u="none" strike="noStrike">
                <a:solidFill>
                  <a:srgbClr val="1F1F1F"/>
                </a:solidFill>
                <a:latin typeface="OPPOSans-R"/>
              </a:rPr>
              <a:t>基于此，我们通过树莓派和机械臂设计了一个孩童陪伴型机械臂。</a:t>
            </a:r>
            <a:endParaRPr lang="en-US" sz="4425" b="0" i="0" u="none" strike="noStrike">
              <a:solidFill>
                <a:srgbClr val="1F1F1F"/>
              </a:solidFill>
              <a:latin typeface="OPPOSans-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904200" y="11684000"/>
            <a:ext cx="3860800" cy="38608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856700" y="1282700"/>
            <a:ext cx="952500" cy="9525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726400" y="711200"/>
            <a:ext cx="381000" cy="381000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040600" y="9702800"/>
            <a:ext cx="4368800" cy="4025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961100" y="12458700"/>
            <a:ext cx="4762500" cy="12700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700" y="-25400"/>
            <a:ext cx="4102100" cy="29337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0200" y="-25400"/>
            <a:ext cx="3302000" cy="1231900"/>
          </a:xfrm>
          <a:prstGeom prst="rect">
            <a:avLst/>
          </a:prstGeom>
          <a:ln w="9525">
            <a:noFill/>
            <a:prstDash val="solid"/>
          </a:ln>
        </p:spPr>
      </p:pic>
      <p:grpSp>
        <p:nvGrpSpPr>
          <p:cNvPr id="6" name="Group 6"/>
          <p:cNvGrpSpPr/>
          <p:nvPr/>
        </p:nvGrpSpPr>
        <p:grpSpPr>
          <a:xfrm>
            <a:off x="10032997" y="3839396"/>
            <a:ext cx="4318000" cy="4318000"/>
            <a:chOff x="10032997" y="3839396"/>
            <a:chExt cx="4318000" cy="4318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032997" y="3839396"/>
              <a:ext cx="4318000" cy="43180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8" name="AutoShape 8"/>
            <p:cNvSpPr/>
            <p:nvPr/>
          </p:nvSpPr>
          <p:spPr>
            <a:xfrm>
              <a:off x="10456315" y="5134589"/>
              <a:ext cx="3479800" cy="18288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12000" b="0" i="0" u="none" strike="noStrike">
                  <a:solidFill>
                    <a:srgbClr val="1F1F1F"/>
                  </a:solidFill>
                  <a:latin typeface="OPPOSans-B"/>
                </a:rPr>
                <a:t>02</a:t>
              </a:r>
              <a:endParaRPr lang="en-US" sz="1100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54200" y="2768600"/>
            <a:ext cx="1460500" cy="14097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878800" y="2374900"/>
            <a:ext cx="711200" cy="711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54400" y="12801600"/>
            <a:ext cx="2247900" cy="2247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95600" y="11455400"/>
            <a:ext cx="419100" cy="4191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596100" y="1206500"/>
            <a:ext cx="381000" cy="3810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4" name="AutoShape 14"/>
          <p:cNvSpPr/>
          <p:nvPr/>
        </p:nvSpPr>
        <p:spPr>
          <a:xfrm>
            <a:off x="6078364" y="8369300"/>
            <a:ext cx="12242800" cy="13335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8700" b="1" i="0" u="none" strike="noStrike">
                <a:solidFill>
                  <a:srgbClr val="000000"/>
                </a:solidFill>
                <a:latin typeface="SourceHanSansSC-Regular"/>
              </a:rPr>
              <a:t>场景搭建与业务逻辑</a:t>
            </a:r>
            <a:endParaRPr lang="en-US" sz="110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967700" y="10566400"/>
            <a:ext cx="3441700" cy="3162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16800" y="12725400"/>
            <a:ext cx="3759200" cy="1003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400" y="-25400"/>
            <a:ext cx="3124200" cy="2235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6500" y="-25400"/>
            <a:ext cx="2514600" cy="9398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6" name="AutoShape 6"/>
          <p:cNvSpPr/>
          <p:nvPr/>
        </p:nvSpPr>
        <p:spPr>
          <a:xfrm>
            <a:off x="7928987" y="865093"/>
            <a:ext cx="8534400" cy="111696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1" i="0" u="none" strike="noStrike">
                <a:solidFill>
                  <a:srgbClr val="000000"/>
                </a:solidFill>
                <a:latin typeface="SourceHanSansSC-Regular"/>
              </a:rPr>
              <a:t>场景搭建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153" y="3252339"/>
            <a:ext cx="8109562" cy="5068476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8" name="AutoShape 8"/>
          <p:cNvSpPr/>
          <p:nvPr/>
        </p:nvSpPr>
        <p:spPr>
          <a:xfrm>
            <a:off x="1346746" y="9363355"/>
            <a:ext cx="7648575" cy="272415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121000"/>
              </a:lnSpc>
              <a:defRPr/>
            </a:pPr>
            <a:r>
              <a:rPr lang="en-US" sz="4425" b="0" i="0" u="none" strike="noStrike">
                <a:solidFill>
                  <a:srgbClr val="1F1F1F"/>
                </a:solidFill>
                <a:latin typeface="OPPOSans-R"/>
              </a:rPr>
              <a:t>我们塑造了一个温馨的家庭场景，机械臂作为家庭中的成员之一，与家庭成员互动，起到陪伴的作用。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4034841" y="3130979"/>
            <a:ext cx="8937937" cy="62865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121000"/>
              </a:lnSpc>
              <a:defRPr/>
            </a:pPr>
            <a:r>
              <a:rPr lang="en-US" sz="4425" b="1" i="0" u="none" strike="noStrike">
                <a:solidFill>
                  <a:srgbClr val="1F1F1F"/>
                </a:solidFill>
                <a:latin typeface="OPPOSans-R"/>
              </a:rPr>
              <a:t>硬件准备：</a:t>
            </a:r>
            <a:endParaRPr lang="en-US" sz="1100"/>
          </a:p>
          <a:p>
            <a:pPr indent="0" algn="l">
              <a:lnSpc>
                <a:spcPct val="121000"/>
              </a:lnSpc>
            </a:pPr>
            <a:r>
              <a:rPr lang="en-US" sz="4425" b="0" i="0" u="none" strike="noStrike">
                <a:solidFill>
                  <a:srgbClr val="1F1F1F"/>
                </a:solidFill>
                <a:latin typeface="OPPOSans-R"/>
              </a:rPr>
              <a:t>1.树莓派</a:t>
            </a:r>
            <a:endParaRPr lang="en-US" sz="4425" b="0" i="0" u="none" strike="noStrike">
              <a:solidFill>
                <a:srgbClr val="1F1F1F"/>
              </a:solidFill>
              <a:latin typeface="OPPOSans-R"/>
            </a:endParaRPr>
          </a:p>
          <a:p>
            <a:pPr indent="0" algn="l">
              <a:lnSpc>
                <a:spcPct val="121000"/>
              </a:lnSpc>
            </a:pPr>
            <a:r>
              <a:rPr lang="en-US" sz="4425" b="0" i="0" u="none" strike="noStrike">
                <a:solidFill>
                  <a:srgbClr val="1F1F1F"/>
                </a:solidFill>
                <a:latin typeface="OPPOSans-R"/>
              </a:rPr>
              <a:t>2.机械臂</a:t>
            </a:r>
            <a:endParaRPr lang="en-US" sz="4425" b="0" i="0" u="none" strike="noStrike">
              <a:solidFill>
                <a:srgbClr val="1F1F1F"/>
              </a:solidFill>
              <a:latin typeface="OPPOSans-R"/>
            </a:endParaRPr>
          </a:p>
          <a:p>
            <a:pPr indent="0" algn="l">
              <a:lnSpc>
                <a:spcPct val="121000"/>
              </a:lnSpc>
            </a:pPr>
            <a:r>
              <a:rPr lang="en-US" sz="4425" b="0" i="0" u="none" strike="noStrike">
                <a:solidFill>
                  <a:srgbClr val="1F1F1F"/>
                </a:solidFill>
                <a:latin typeface="OPPOSans-R"/>
              </a:rPr>
              <a:t>3.传感器（摄像头，语音识别模块）</a:t>
            </a:r>
            <a:endParaRPr lang="en-US" sz="4425" b="0" i="0" u="none" strike="noStrike">
              <a:solidFill>
                <a:srgbClr val="1F1F1F"/>
              </a:solidFill>
              <a:latin typeface="OPPOSans-R"/>
            </a:endParaRPr>
          </a:p>
          <a:p>
            <a:pPr indent="0" algn="l">
              <a:lnSpc>
                <a:spcPct val="121000"/>
              </a:lnSpc>
            </a:pPr>
          </a:p>
          <a:p>
            <a:pPr indent="0" algn="l">
              <a:lnSpc>
                <a:spcPct val="121000"/>
              </a:lnSpc>
            </a:pPr>
            <a:r>
              <a:rPr lang="en-US" sz="4425" b="1" i="0" u="none" strike="noStrike">
                <a:solidFill>
                  <a:srgbClr val="1F1F1F"/>
                </a:solidFill>
                <a:latin typeface="OPPOSans-R"/>
              </a:rPr>
              <a:t>软件准备：</a:t>
            </a:r>
            <a:endParaRPr lang="en-US" sz="4425" b="1" i="0" u="none" strike="noStrike">
              <a:solidFill>
                <a:srgbClr val="1F1F1F"/>
              </a:solidFill>
              <a:latin typeface="OPPOSans-R"/>
            </a:endParaRPr>
          </a:p>
          <a:p>
            <a:pPr indent="0" algn="l">
              <a:lnSpc>
                <a:spcPct val="121000"/>
              </a:lnSpc>
            </a:pPr>
            <a:r>
              <a:rPr lang="en-US" sz="4425" b="0" i="0" u="none" strike="noStrike">
                <a:solidFill>
                  <a:srgbClr val="1F1F1F"/>
                </a:solidFill>
                <a:latin typeface="OPPOSans-R"/>
              </a:rPr>
              <a:t>1.Jupyter lab</a:t>
            </a:r>
            <a:endParaRPr lang="en-US" sz="4425" b="0" i="0" u="none" strike="noStrike">
              <a:solidFill>
                <a:srgbClr val="1F1F1F"/>
              </a:solidFill>
              <a:latin typeface="OPPOSans-R"/>
            </a:endParaRPr>
          </a:p>
          <a:p>
            <a:pPr indent="0" algn="l">
              <a:lnSpc>
                <a:spcPct val="121000"/>
              </a:lnSpc>
            </a:pPr>
            <a:r>
              <a:rPr lang="en-US" sz="4425" b="0" i="0" u="none" strike="noStrike">
                <a:solidFill>
                  <a:srgbClr val="1F1F1F"/>
                </a:solidFill>
                <a:latin typeface="OPPOSans-R"/>
              </a:rPr>
              <a:t>2.linux操作系统</a:t>
            </a:r>
            <a:endParaRPr lang="en-US" sz="4425" b="0" i="0" u="none" strike="noStrike">
              <a:solidFill>
                <a:srgbClr val="1F1F1F"/>
              </a:solidFill>
              <a:latin typeface="OPPOSans-R"/>
            </a:endParaRPr>
          </a:p>
          <a:p>
            <a:pPr indent="0" algn="l">
              <a:lnSpc>
                <a:spcPct val="121000"/>
              </a:lnSpc>
            </a:pPr>
            <a:r>
              <a:rPr lang="en-US" sz="4425" b="0" i="0" u="none" strike="noStrike">
                <a:solidFill>
                  <a:srgbClr val="1F1F1F"/>
                </a:solidFill>
                <a:latin typeface="OPPOSans-R"/>
              </a:rPr>
              <a:t>3.Opencv</a:t>
            </a:r>
            <a:endParaRPr lang="en-US" sz="4425" b="0" i="0" u="none" strike="noStrike">
              <a:solidFill>
                <a:srgbClr val="1F1F1F"/>
              </a:solidFill>
              <a:latin typeface="OPPOSans-R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967700" y="10566400"/>
            <a:ext cx="3441700" cy="3162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16800" y="12725400"/>
            <a:ext cx="3759200" cy="1003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400" y="-25400"/>
            <a:ext cx="3124200" cy="2235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6500" y="-25400"/>
            <a:ext cx="2514600" cy="9398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6" name="AutoShape 6"/>
          <p:cNvSpPr/>
          <p:nvPr/>
        </p:nvSpPr>
        <p:spPr>
          <a:xfrm>
            <a:off x="7928987" y="865093"/>
            <a:ext cx="8534400" cy="111696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1" i="0" u="none" strike="noStrike">
                <a:solidFill>
                  <a:srgbClr val="000000"/>
                </a:solidFill>
                <a:latin typeface="SourceHanSansSC-Regular"/>
              </a:rPr>
              <a:t>场景搭建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2991070" y="12126672"/>
            <a:ext cx="5095875" cy="4286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3000" b="0" i="0" u="none" strike="noStrike">
                <a:solidFill>
                  <a:srgbClr val="2B2F36"/>
                </a:solidFill>
                <a:latin typeface="OPPOSans-M"/>
              </a:rPr>
              <a:t>自主设计的飞行棋棋盘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7957" y="2679602"/>
            <a:ext cx="6731635" cy="8977267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9" name="AutoShape 9"/>
          <p:cNvSpPr/>
          <p:nvPr/>
        </p:nvSpPr>
        <p:spPr>
          <a:xfrm>
            <a:off x="14027746" y="12147550"/>
            <a:ext cx="5095875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3000" b="0" i="0" u="none" strike="noStrike">
                <a:solidFill>
                  <a:srgbClr val="1F2329"/>
                </a:solidFill>
              </a:rPr>
              <a:t>八色琴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679" y="2679602"/>
            <a:ext cx="7322656" cy="8977267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967700" y="10566400"/>
            <a:ext cx="3441700" cy="3162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16800" y="12725400"/>
            <a:ext cx="3759200" cy="10033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400" y="-25400"/>
            <a:ext cx="3124200" cy="2235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6500" y="-25400"/>
            <a:ext cx="2514600" cy="93980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6" name="AutoShape 6"/>
          <p:cNvSpPr/>
          <p:nvPr/>
        </p:nvSpPr>
        <p:spPr>
          <a:xfrm>
            <a:off x="7743910" y="985942"/>
            <a:ext cx="8902700" cy="1016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10000"/>
              </a:lnSpc>
              <a:defRPr/>
            </a:pPr>
            <a:r>
              <a:rPr lang="en-US" sz="6600" b="1" i="0" u="none" strike="noStrike">
                <a:solidFill>
                  <a:srgbClr val="1F1F1F"/>
                </a:solidFill>
                <a:latin typeface="OPPOSans-B"/>
              </a:rPr>
              <a:t>业务逻辑</a:t>
            </a:r>
            <a:endParaRPr lang="en-US" sz="1100"/>
          </a:p>
        </p:txBody>
      </p:sp>
      <p:grpSp>
        <p:nvGrpSpPr>
          <p:cNvPr id="7" name="Group 7"/>
          <p:cNvGrpSpPr/>
          <p:nvPr/>
        </p:nvGrpSpPr>
        <p:grpSpPr>
          <a:xfrm>
            <a:off x="247607" y="3585863"/>
            <a:ext cx="23365023" cy="8830273"/>
            <a:chOff x="247607" y="3585863"/>
            <a:chExt cx="23365023" cy="883027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473730" y="6832600"/>
              <a:ext cx="3873500" cy="19685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271030" y="4914900"/>
              <a:ext cx="3898900" cy="19939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2093730" y="6832600"/>
              <a:ext cx="3873500" cy="19685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891030" y="4914900"/>
              <a:ext cx="3898900" cy="19939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54006" y="5050136"/>
              <a:ext cx="3898900" cy="19939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225506" y="5621636"/>
              <a:ext cx="2755900" cy="27559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048206" y="5621636"/>
              <a:ext cx="2755900" cy="27559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8870906" y="5621636"/>
              <a:ext cx="2755900" cy="27559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2706306" y="5621636"/>
              <a:ext cx="2755900" cy="27559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6529006" y="5621636"/>
              <a:ext cx="2755900" cy="27559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18" name="AutoShape 18"/>
            <p:cNvSpPr/>
            <p:nvPr/>
          </p:nvSpPr>
          <p:spPr>
            <a:xfrm>
              <a:off x="247607" y="8949036"/>
              <a:ext cx="3416300" cy="12827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20000"/>
                </a:lnSpc>
                <a:defRPr/>
              </a:pP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语音识别玩家发出的指令</a:t>
              </a:r>
              <a:endParaRPr lang="en-US" sz="1100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4822781" y="3586657"/>
              <a:ext cx="3657600" cy="11049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20000"/>
                </a:lnSpc>
                <a:defRPr/>
              </a:pP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若说“</a:t>
              </a: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游戏</a:t>
              </a: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”则开始飞行棋游戏</a:t>
              </a:r>
              <a:endParaRPr lang="en-US" sz="1100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8870906" y="8949036"/>
              <a:ext cx="3887269" cy="11049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20000"/>
                </a:lnSpc>
                <a:defRPr/>
              </a:pP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对机械臂说“演奏”，进入弹琴模式</a:t>
              </a:r>
              <a:endParaRPr lang="en-US" sz="1100"/>
            </a:p>
          </p:txBody>
        </p:sp>
        <p:sp>
          <p:nvSpPr>
            <p:cNvPr id="21" name="AutoShape 21"/>
            <p:cNvSpPr/>
            <p:nvPr/>
          </p:nvSpPr>
          <p:spPr>
            <a:xfrm>
              <a:off x="12192000" y="3743821"/>
              <a:ext cx="4236293" cy="1647825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20000"/>
                </a:lnSpc>
                <a:defRPr/>
              </a:pP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对机械臂说“跳舞 ”，而根据手势来跳不同的舞蹈</a:t>
              </a:r>
              <a:endParaRPr lang="en-US" sz="1100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15886859" y="9149389"/>
              <a:ext cx="4686300" cy="1647825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20000"/>
                </a:lnSpc>
                <a:defRPr/>
              </a:pP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对机械臂说“</a:t>
              </a: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故事</a:t>
              </a: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 ”，进入扫描二维码</a:t>
              </a: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并语音播报</a:t>
              </a: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冷笑话</a:t>
              </a:r>
              <a:endParaRPr lang="en-US" sz="1100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1558285" y="6710534"/>
              <a:ext cx="2108200" cy="6858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4500" b="0" i="0" u="none" strike="noStrike">
                  <a:solidFill>
                    <a:srgbClr val="FFFFFF"/>
                  </a:solidFill>
                  <a:latin typeface="OPPOSans-B"/>
                </a:rPr>
                <a:t>1</a:t>
              </a:r>
              <a:endParaRPr lang="en-US" sz="1100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457185" y="6710534"/>
              <a:ext cx="2032000" cy="6858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4500" b="0" i="0" u="none" strike="noStrike">
                  <a:solidFill>
                    <a:srgbClr val="FFFFFF"/>
                  </a:solidFill>
                  <a:latin typeface="OPPOSans-B"/>
                </a:rPr>
                <a:t>2</a:t>
              </a:r>
              <a:endParaRPr lang="en-US" sz="1100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9216385" y="6710534"/>
              <a:ext cx="2095500" cy="6858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4500" b="0" i="0" u="none" strike="noStrike">
                  <a:solidFill>
                    <a:srgbClr val="FFFFFF"/>
                  </a:solidFill>
                  <a:latin typeface="OPPOSans-B"/>
                </a:rPr>
                <a:t>3</a:t>
              </a:r>
              <a:endParaRPr lang="en-US" sz="1100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3039085" y="6710534"/>
              <a:ext cx="2108200" cy="6858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4500" b="0" i="0" u="none" strike="noStrike">
                  <a:solidFill>
                    <a:srgbClr val="FFFFFF"/>
                  </a:solidFill>
                  <a:latin typeface="OPPOSans-B"/>
                </a:rPr>
                <a:t>4</a:t>
              </a:r>
              <a:endParaRPr lang="en-US" sz="1100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6874485" y="6710534"/>
              <a:ext cx="2095500" cy="6858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4500" b="0" i="0" u="none" strike="noStrike">
                  <a:solidFill>
                    <a:srgbClr val="FFFFFF"/>
                  </a:solidFill>
                  <a:latin typeface="OPPOSans-B"/>
                </a:rPr>
                <a:t>5</a:t>
              </a:r>
              <a:endParaRPr lang="en-US" sz="1100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4502106" y="9215736"/>
              <a:ext cx="3657600" cy="32004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20000"/>
                </a:lnSpc>
                <a:defRPr/>
              </a:pP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进入飞行棋游戏后，如果说“观战”则开始机器对战，若说“参战”则开始人机对战</a:t>
              </a:r>
              <a:endParaRPr lang="en-US" sz="1100"/>
            </a:p>
          </p:txBody>
        </p:sp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9739130" y="6858000"/>
              <a:ext cx="3873500" cy="1968500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0297930" y="5480050"/>
              <a:ext cx="2755900" cy="27559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31" name="AutoShape 31"/>
            <p:cNvSpPr/>
            <p:nvPr/>
          </p:nvSpPr>
          <p:spPr>
            <a:xfrm>
              <a:off x="20643410" y="6568948"/>
              <a:ext cx="2095500" cy="6858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4500" b="0" i="0" u="none" strike="noStrike">
                  <a:solidFill>
                    <a:srgbClr val="FFFFFF"/>
                  </a:solidFill>
                  <a:latin typeface="OPPOSans-B"/>
                </a:rPr>
                <a:t>6</a:t>
              </a:r>
              <a:endParaRPr lang="en-US" sz="1100"/>
            </a:p>
          </p:txBody>
        </p:sp>
        <p:sp>
          <p:nvSpPr>
            <p:cNvPr id="32" name="AutoShape 32"/>
            <p:cNvSpPr/>
            <p:nvPr/>
          </p:nvSpPr>
          <p:spPr>
            <a:xfrm>
              <a:off x="19923280" y="3585863"/>
              <a:ext cx="3505200" cy="19304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20000"/>
                </a:lnSpc>
                <a:defRPr/>
              </a:pPr>
              <a:r>
                <a:rPr lang="en-US" sz="3600" b="0" i="0" u="none" strike="noStrike">
                  <a:solidFill>
                    <a:srgbClr val="1F1F1F"/>
                  </a:solidFill>
                  <a:latin typeface="OPPOSans-R"/>
                </a:rPr>
                <a:t>对机械臂说“天气”，机械臂进行天气预报</a:t>
              </a:r>
              <a:endParaRPr lang="en-US" sz="1100"/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040600" y="9702800"/>
            <a:ext cx="4368800" cy="4025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961100" y="12458700"/>
            <a:ext cx="4762500" cy="12700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400" y="-25400"/>
            <a:ext cx="4114800" cy="29337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0200" y="-25400"/>
            <a:ext cx="3302000" cy="1231900"/>
          </a:xfrm>
          <a:prstGeom prst="rect">
            <a:avLst/>
          </a:prstGeom>
          <a:ln w="9525">
            <a:noFill/>
            <a:prstDash val="solid"/>
          </a:ln>
        </p:spPr>
      </p:pic>
      <p:grpSp>
        <p:nvGrpSpPr>
          <p:cNvPr id="6" name="Group 6"/>
          <p:cNvGrpSpPr/>
          <p:nvPr/>
        </p:nvGrpSpPr>
        <p:grpSpPr>
          <a:xfrm>
            <a:off x="8481652" y="3856675"/>
            <a:ext cx="7429500" cy="6002649"/>
            <a:chOff x="8481652" y="3856675"/>
            <a:chExt cx="7429500" cy="600264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032999" y="3856675"/>
              <a:ext cx="4318000" cy="4318000"/>
            </a:xfrm>
            <a:prstGeom prst="rect">
              <a:avLst/>
            </a:prstGeom>
            <a:ln w="9525">
              <a:noFill/>
              <a:prstDash val="solid"/>
            </a:ln>
          </p:spPr>
        </p:pic>
        <p:sp>
          <p:nvSpPr>
            <p:cNvPr id="8" name="AutoShape 8"/>
            <p:cNvSpPr/>
            <p:nvPr/>
          </p:nvSpPr>
          <p:spPr>
            <a:xfrm>
              <a:off x="8481652" y="8487724"/>
              <a:ext cx="7429500" cy="13716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9000" b="0" i="0" u="none" strike="noStrike">
                  <a:solidFill>
                    <a:srgbClr val="1F1F1F"/>
                  </a:solidFill>
                  <a:latin typeface="OPPOSans-B"/>
                </a:rPr>
                <a:t>系统主要功能</a:t>
              </a:r>
              <a:endParaRPr lang="en-US" sz="1100"/>
            </a:p>
          </p:txBody>
        </p:sp>
        <p:sp>
          <p:nvSpPr>
            <p:cNvPr id="9" name="AutoShape 9"/>
            <p:cNvSpPr/>
            <p:nvPr/>
          </p:nvSpPr>
          <p:spPr>
            <a:xfrm>
              <a:off x="10532567" y="5151868"/>
              <a:ext cx="3327400" cy="18288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lIns="0" tIns="0" rIns="0" bIns="0" rtlCol="0" anchor="t">
              <a:noAutofit/>
            </a:bodyPr>
            <a:lstStyle/>
            <a:p>
              <a:pPr indent="0" algn="ctr">
                <a:lnSpc>
                  <a:spcPct val="110000"/>
                </a:lnSpc>
                <a:defRPr/>
              </a:pPr>
              <a:r>
                <a:rPr lang="en-US" sz="12000" b="0" i="0" u="none" strike="noStrike">
                  <a:solidFill>
                    <a:srgbClr val="1F1F1F"/>
                  </a:solidFill>
                  <a:latin typeface="OPPOSans-B"/>
                </a:rPr>
                <a:t>03</a:t>
              </a:r>
              <a:endParaRPr lang="en-US" sz="1100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54200" y="2768600"/>
            <a:ext cx="1460500" cy="14097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878800" y="2374900"/>
            <a:ext cx="711200" cy="7112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54400" y="12801600"/>
            <a:ext cx="2247900" cy="22479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95600" y="11455400"/>
            <a:ext cx="419100" cy="41910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596100" y="1206500"/>
            <a:ext cx="381000" cy="381000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commondata" val="eyJoZGlkIjoiNTJjZTc0MWQyZTQxOTBjNjJjM2E2Y2U0ZTY2YzFmZD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922</Words>
  <Application>WPS 演示</Application>
  <PresentationFormat/>
  <Paragraphs>197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Arial</vt:lpstr>
      <vt:lpstr>宋体</vt:lpstr>
      <vt:lpstr>Wingdings</vt:lpstr>
      <vt:lpstr>Arial</vt:lpstr>
      <vt:lpstr>OPPOSans-B</vt:lpstr>
      <vt:lpstr>Segoe Print</vt:lpstr>
      <vt:lpstr>OPPOSans-R</vt:lpstr>
      <vt:lpstr>SourceHanSansSC-Regular</vt:lpstr>
      <vt:lpstr>OPPOSans-M</vt:lpstr>
      <vt:lpstr>微软雅黑</vt:lpstr>
      <vt:lpstr>Arial Unicode MS</vt:lpstr>
      <vt:lpstr>华文琥珀</vt:lpstr>
      <vt:lpstr>华文楷体</vt:lpstr>
      <vt:lpstr>华文新魏</vt:lpstr>
      <vt:lpstr>华文行楷</vt:lpstr>
      <vt:lpstr>华文中宋</vt:lpstr>
      <vt:lpstr>Office 主题​​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M.Y_</cp:lastModifiedBy>
  <cp:revision>1</cp:revision>
  <dcterms:created xsi:type="dcterms:W3CDTF">2024-07-13T03:20:19Z</dcterms:created>
  <dcterms:modified xsi:type="dcterms:W3CDTF">2024-07-13T03:20:19Z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31C82FEF78064746AC2774F7FC317054_12</vt:lpwstr>
  </property>
  <property fmtid="{D5CDD505-2E9C-101B-9397-08002B2CF9AE}" pid="3" name="KSOProductBuildVer">
    <vt:lpwstr>2052-12.1.0.15374</vt:lpwstr>
  </property>
</Properties>
</file>